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7" r:id="rId2"/>
  </p:sldIdLst>
  <p:sldSz cx="109728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677"/>
    <a:srgbClr val="00D9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>
        <p:scale>
          <a:sx n="25" d="100"/>
          <a:sy n="25" d="100"/>
        </p:scale>
        <p:origin x="2192" y="-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nzee-Jo Garito" userId="b1dc97a2-5fa1-4a1b-81c1-7f2f4b497413" providerId="ADAL" clId="{AC9B6E08-8A96-4BA4-A7E4-DA3AACE0B788}"/>
    <pc:docChg chg="modSld">
      <pc:chgData name="Linzee-Jo Garito" userId="b1dc97a2-5fa1-4a1b-81c1-7f2f4b497413" providerId="ADAL" clId="{AC9B6E08-8A96-4BA4-A7E4-DA3AACE0B788}" dt="2024-02-12T18:12:31.318" v="23" actId="465"/>
      <pc:docMkLst>
        <pc:docMk/>
      </pc:docMkLst>
      <pc:sldChg chg="modSp mod">
        <pc:chgData name="Linzee-Jo Garito" userId="b1dc97a2-5fa1-4a1b-81c1-7f2f4b497413" providerId="ADAL" clId="{AC9B6E08-8A96-4BA4-A7E4-DA3AACE0B788}" dt="2024-02-12T18:12:31.318" v="23" actId="465"/>
        <pc:sldMkLst>
          <pc:docMk/>
          <pc:sldMk cId="1163549452" sldId="257"/>
        </pc:sldMkLst>
        <pc:spChg chg="mod">
          <ac:chgData name="Linzee-Jo Garito" userId="b1dc97a2-5fa1-4a1b-81c1-7f2f4b497413" providerId="ADAL" clId="{AC9B6E08-8A96-4BA4-A7E4-DA3AACE0B788}" dt="2024-02-12T18:12:31.318" v="23" actId="465"/>
          <ac:spMkLst>
            <pc:docMk/>
            <pc:sldMk cId="1163549452" sldId="257"/>
            <ac:spMk id="25" creationId="{516228C4-792E-5CC0-C069-6306C6B168B3}"/>
          </ac:spMkLst>
        </pc:spChg>
        <pc:spChg chg="mod">
          <ac:chgData name="Linzee-Jo Garito" userId="b1dc97a2-5fa1-4a1b-81c1-7f2f4b497413" providerId="ADAL" clId="{AC9B6E08-8A96-4BA4-A7E4-DA3AACE0B788}" dt="2024-02-12T18:12:31.318" v="23" actId="465"/>
          <ac:spMkLst>
            <pc:docMk/>
            <pc:sldMk cId="1163549452" sldId="257"/>
            <ac:spMk id="27" creationId="{9EA7D6EB-FBBB-77FA-BA81-4B023576D2C0}"/>
          </ac:spMkLst>
        </pc:spChg>
      </pc:sldChg>
    </pc:docChg>
  </pc:docChgLst>
</pc:chgInfo>
</file>

<file path=ppt/media/image1.jpeg>
</file>

<file path=ppt/media/image2.png>
</file>

<file path=ppt/media/image3.jpeg>
</file>

<file path=ppt/media/image5.png>
</file>

<file path=ppt/media/image6.png>
</file>

<file path=ppt/media/image7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86594-E4C7-4E5E-990D-A0CFC302E45C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03488" y="1143000"/>
            <a:ext cx="1851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C89F7-2688-4A54-BB9A-66078B5A8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379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2992968"/>
            <a:ext cx="9326880" cy="6366933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9605435"/>
            <a:ext cx="8229600" cy="4415365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51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955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973667"/>
            <a:ext cx="2366010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973667"/>
            <a:ext cx="6960870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9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20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4559305"/>
            <a:ext cx="9464040" cy="7607299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12238572"/>
            <a:ext cx="9464040" cy="4000499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50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4868333"/>
            <a:ext cx="466344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4868333"/>
            <a:ext cx="466344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344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973671"/>
            <a:ext cx="946404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4483101"/>
            <a:ext cx="4642008" cy="219709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6680200"/>
            <a:ext cx="4642008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4483101"/>
            <a:ext cx="4664869" cy="219709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6680200"/>
            <a:ext cx="4664869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2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173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50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219200"/>
            <a:ext cx="3539014" cy="426720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2633138"/>
            <a:ext cx="5554980" cy="12996333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5486400"/>
            <a:ext cx="3539014" cy="10164235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722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219200"/>
            <a:ext cx="3539014" cy="426720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2633138"/>
            <a:ext cx="5554980" cy="12996333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5486400"/>
            <a:ext cx="3539014" cy="10164235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46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973671"/>
            <a:ext cx="946404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4868333"/>
            <a:ext cx="946404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16950271"/>
            <a:ext cx="246888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B69ED-3916-40DF-B506-B4770C1E3F17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16950271"/>
            <a:ext cx="370332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16950271"/>
            <a:ext cx="246888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A1EBB-2A65-4AF9-A490-6BBA2C5AF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00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594460706">
            <a:extLst>
              <a:ext uri="{FF2B5EF4-FFF2-40B4-BE49-F238E27FC236}">
                <a16:creationId xmlns:a16="http://schemas.microsoft.com/office/drawing/2014/main" id="{071FAA68-B164-2BFB-9CB7-A107EF3E3B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2" r="14413" b="5596"/>
          <a:stretch/>
        </p:blipFill>
        <p:spPr bwMode="auto">
          <a:xfrm>
            <a:off x="4400551" y="9490439"/>
            <a:ext cx="6184900" cy="420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5014BD0-1630-D18B-D067-C15C2BB31A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724" t="38604" b="39337"/>
          <a:stretch/>
        </p:blipFill>
        <p:spPr>
          <a:xfrm>
            <a:off x="400049" y="9490438"/>
            <a:ext cx="4340393" cy="420350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16228C4-792E-5CC0-C069-6306C6B168B3}"/>
              </a:ext>
            </a:extLst>
          </p:cNvPr>
          <p:cNvSpPr txBox="1"/>
          <p:nvPr/>
        </p:nvSpPr>
        <p:spPr>
          <a:xfrm>
            <a:off x="1455822" y="12048474"/>
            <a:ext cx="2117558" cy="462173"/>
          </a:xfrm>
          <a:prstGeom prst="rect">
            <a:avLst/>
          </a:prstGeom>
          <a:solidFill>
            <a:srgbClr val="3369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T America" panose="00000500000000000000" pitchFamily="2" charset="0"/>
              </a:rPr>
              <a:t>Take Me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FCDF66-E1BD-D151-5EFA-DECD67810F64}"/>
              </a:ext>
            </a:extLst>
          </p:cNvPr>
          <p:cNvSpPr txBox="1"/>
          <p:nvPr/>
        </p:nvSpPr>
        <p:spPr>
          <a:xfrm>
            <a:off x="910637" y="9752760"/>
            <a:ext cx="3207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T America" panose="00000500000000000000" pitchFamily="2" charset="0"/>
              </a:rPr>
              <a:t>Qualified Plan Access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A7D6EB-FBBB-77FA-BA81-4B023576D2C0}"/>
              </a:ext>
            </a:extLst>
          </p:cNvPr>
          <p:cNvSpPr txBox="1"/>
          <p:nvPr/>
        </p:nvSpPr>
        <p:spPr>
          <a:xfrm>
            <a:off x="628651" y="10531285"/>
            <a:ext cx="3771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T America" panose="00000500000000000000" pitchFamily="2" charset="0"/>
              </a:rPr>
              <a:t>Access your plan sponsor's 401(k) and 403(b) plan information</a:t>
            </a:r>
          </a:p>
        </p:txBody>
      </p:sp>
      <p:pic>
        <p:nvPicPr>
          <p:cNvPr id="1028" name="Picture 4" descr="1279926851">
            <a:extLst>
              <a:ext uri="{FF2B5EF4-FFF2-40B4-BE49-F238E27FC236}">
                <a16:creationId xmlns:a16="http://schemas.microsoft.com/office/drawing/2014/main" id="{D7A813C6-F544-A2FA-5307-EBEC942B7E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5" t="7775" b="7587"/>
          <a:stretch/>
        </p:blipFill>
        <p:spPr bwMode="auto">
          <a:xfrm>
            <a:off x="400050" y="13947368"/>
            <a:ext cx="7156450" cy="420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ED450E53-4E05-8A0B-449C-77668808C9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724" t="38604" b="39337"/>
          <a:stretch/>
        </p:blipFill>
        <p:spPr>
          <a:xfrm flipH="1">
            <a:off x="6232358" y="13947367"/>
            <a:ext cx="4340393" cy="4203502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3E50AAB1-F865-C7BE-4AE7-CC63B55BB5AC}"/>
              </a:ext>
            </a:extLst>
          </p:cNvPr>
          <p:cNvSpPr txBox="1"/>
          <p:nvPr/>
        </p:nvSpPr>
        <p:spPr>
          <a:xfrm>
            <a:off x="7423269" y="16666981"/>
            <a:ext cx="2117558" cy="462173"/>
          </a:xfrm>
          <a:prstGeom prst="rect">
            <a:avLst/>
          </a:prstGeom>
          <a:solidFill>
            <a:srgbClr val="3369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T America" panose="00000500000000000000" pitchFamily="2" charset="0"/>
              </a:rPr>
              <a:t>Take Me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00F944B-F780-DD8A-4D06-EFF4A96F8990}"/>
              </a:ext>
            </a:extLst>
          </p:cNvPr>
          <p:cNvSpPr txBox="1"/>
          <p:nvPr/>
        </p:nvSpPr>
        <p:spPr>
          <a:xfrm>
            <a:off x="6514202" y="14204110"/>
            <a:ext cx="39356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GT America" panose="00000500000000000000" pitchFamily="2" charset="0"/>
              </a:rPr>
              <a:t>Non-Qualified Plan Access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BD86EAF-1D72-5734-6AD6-1845A54C2A34}"/>
              </a:ext>
            </a:extLst>
          </p:cNvPr>
          <p:cNvSpPr txBox="1"/>
          <p:nvPr/>
        </p:nvSpPr>
        <p:spPr>
          <a:xfrm>
            <a:off x="6594968" y="14881548"/>
            <a:ext cx="37741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T America" panose="00000500000000000000" pitchFamily="2" charset="0"/>
              </a:rPr>
              <a:t>View your Life Income Plans</a:t>
            </a:r>
            <a:r>
              <a:rPr lang="en-US" baseline="30000" dirty="0">
                <a:solidFill>
                  <a:schemeClr val="bg1"/>
                </a:solidFill>
                <a:latin typeface="GT America" panose="00000500000000000000" pitchFamily="2" charset="0"/>
              </a:rPr>
              <a:t>SM</a:t>
            </a:r>
            <a:r>
              <a:rPr lang="en-US" sz="2400" dirty="0">
                <a:solidFill>
                  <a:schemeClr val="bg1"/>
                </a:solidFill>
                <a:latin typeface="GT America" panose="00000500000000000000" pitchFamily="2" charset="0"/>
              </a:rPr>
              <a:t> and 409(a) plan values, reports and documents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16C62A9-F3D3-792C-EE6E-41EDD2EF7CFA}"/>
              </a:ext>
            </a:extLst>
          </p:cNvPr>
          <p:cNvGrpSpPr/>
          <p:nvPr/>
        </p:nvGrpSpPr>
        <p:grpSpPr>
          <a:xfrm>
            <a:off x="0" y="1708481"/>
            <a:ext cx="10972800" cy="5791200"/>
            <a:chOff x="0" y="0"/>
            <a:chExt cx="10972800" cy="57912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1FCCC4F-2EA7-8EFF-50EF-0FBCCA2450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9484"/>
            <a:stretch/>
          </p:blipFill>
          <p:spPr>
            <a:xfrm>
              <a:off x="1028699" y="0"/>
              <a:ext cx="9944101" cy="57912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4351864-9222-B492-9E78-83031FB47F95}"/>
                </a:ext>
              </a:extLst>
            </p:cNvPr>
            <p:cNvSpPr/>
            <p:nvPr/>
          </p:nvSpPr>
          <p:spPr>
            <a:xfrm>
              <a:off x="0" y="0"/>
              <a:ext cx="5486400" cy="5791200"/>
            </a:xfrm>
            <a:prstGeom prst="rect">
              <a:avLst/>
            </a:prstGeom>
            <a:solidFill>
              <a:srgbClr val="00D9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BFC0230-6830-CE45-8413-9B249F9994E6}"/>
                </a:ext>
              </a:extLst>
            </p:cNvPr>
            <p:cNvSpPr/>
            <p:nvPr/>
          </p:nvSpPr>
          <p:spPr>
            <a:xfrm>
              <a:off x="400050" y="800100"/>
              <a:ext cx="5714999" cy="4191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D9FEC35-9A85-6CA8-2F22-0B59C127D30E}"/>
                </a:ext>
              </a:extLst>
            </p:cNvPr>
            <p:cNvSpPr txBox="1"/>
            <p:nvPr/>
          </p:nvSpPr>
          <p:spPr>
            <a:xfrm>
              <a:off x="628650" y="1310550"/>
              <a:ext cx="5276850" cy="3170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rgbClr val="002677"/>
                  </a:solidFill>
                  <a:latin typeface="GT America Extended Medium" panose="00000605000000000000" pitchFamily="2" charset="0"/>
                </a:rPr>
                <a:t>Effortless Management for your Qualified and Non</a:t>
              </a:r>
              <a:r>
                <a:rPr lang="en-US" sz="4000" dirty="0">
                  <a:solidFill>
                    <a:srgbClr val="002677"/>
                  </a:solidFill>
                  <a:latin typeface="GT America" panose="00000500000000000000" pitchFamily="2" charset="0"/>
                </a:rPr>
                <a:t>-</a:t>
              </a:r>
              <a:r>
                <a:rPr lang="en-US" sz="4000" dirty="0">
                  <a:solidFill>
                    <a:srgbClr val="002677"/>
                  </a:solidFill>
                  <a:latin typeface="GT America Extended Medium" panose="00000605000000000000" pitchFamily="2" charset="0"/>
                </a:rPr>
                <a:t>Qualified Plans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22BBE69-A948-1D06-C5A4-4FBDA762221F}"/>
              </a:ext>
            </a:extLst>
          </p:cNvPr>
          <p:cNvSpPr txBox="1"/>
          <p:nvPr/>
        </p:nvSpPr>
        <p:spPr>
          <a:xfrm>
            <a:off x="514350" y="7762481"/>
            <a:ext cx="99441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677"/>
                </a:solidFill>
                <a:latin typeface="GT America Extended Medium" panose="00000605000000000000" pitchFamily="2" charset="0"/>
              </a:rPr>
              <a:t>Equitable makes it easy to view and manage your qualified and non</a:t>
            </a:r>
            <a:r>
              <a:rPr lang="en-US" sz="2800" dirty="0">
                <a:solidFill>
                  <a:srgbClr val="002677"/>
                </a:solidFill>
                <a:latin typeface="GT America" panose="00000500000000000000" pitchFamily="2" charset="0"/>
              </a:rPr>
              <a:t>-</a:t>
            </a:r>
            <a:r>
              <a:rPr lang="en-US" sz="2800" dirty="0">
                <a:solidFill>
                  <a:srgbClr val="002677"/>
                </a:solidFill>
                <a:latin typeface="GT America Extended Medium" panose="00000605000000000000" pitchFamily="2" charset="0"/>
              </a:rPr>
              <a:t>qualified plans.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6CCECB-D624-F413-905B-AE1399C5C96A}"/>
              </a:ext>
            </a:extLst>
          </p:cNvPr>
          <p:cNvSpPr txBox="1"/>
          <p:nvPr/>
        </p:nvSpPr>
        <p:spPr>
          <a:xfrm>
            <a:off x="514350" y="8837703"/>
            <a:ext cx="99355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3369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Let’s get you to the right place…</a:t>
            </a:r>
          </a:p>
        </p:txBody>
      </p:sp>
      <p:pic>
        <p:nvPicPr>
          <p:cNvPr id="8" name="Picture 7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A768D54F-B33D-1A57-E17B-C1CD4CA753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26" y="12827508"/>
            <a:ext cx="3028950" cy="709067"/>
          </a:xfrm>
          <a:prstGeom prst="rect">
            <a:avLst/>
          </a:prstGeom>
        </p:spPr>
      </p:pic>
      <p:pic>
        <p:nvPicPr>
          <p:cNvPr id="13" name="Picture 12" descr="A blue and white logo&#10;&#10;Description automatically generated">
            <a:extLst>
              <a:ext uri="{FF2B5EF4-FFF2-40B4-BE49-F238E27FC236}">
                <a16:creationId xmlns:a16="http://schemas.microsoft.com/office/drawing/2014/main" id="{DE19EA0C-C25E-33E9-0E23-B13011AC7F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575" y="290185"/>
            <a:ext cx="2113651" cy="1310648"/>
          </a:xfrm>
          <a:prstGeom prst="rect">
            <a:avLst/>
          </a:prstGeom>
        </p:spPr>
      </p:pic>
      <p:pic>
        <p:nvPicPr>
          <p:cNvPr id="6" name="Picture 5" descr="A black and white sign with white letters&#10;&#10;Description automatically generated">
            <a:extLst>
              <a:ext uri="{FF2B5EF4-FFF2-40B4-BE49-F238E27FC236}">
                <a16:creationId xmlns:a16="http://schemas.microsoft.com/office/drawing/2014/main" id="{03B198A9-82AC-97E2-57A5-3F62A77DD4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679" y="17344928"/>
            <a:ext cx="1354739" cy="59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549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250</TotalTime>
  <Words>71</Words>
  <Application>Microsoft Office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GT America</vt:lpstr>
      <vt:lpstr>GT America Extended Medium</vt:lpstr>
      <vt:lpstr>Segoe UI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Whilden, Linzee</dc:creator>
  <cp:lastModifiedBy>Whilden, Linzee</cp:lastModifiedBy>
  <cp:revision>2</cp:revision>
  <dcterms:created xsi:type="dcterms:W3CDTF">2024-02-05T16:49:45Z</dcterms:created>
  <dcterms:modified xsi:type="dcterms:W3CDTF">2024-02-12T18:12:33Z</dcterms:modified>
</cp:coreProperties>
</file>

<file path=docProps/thumbnail.jpeg>
</file>